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1" r:id="rId2"/>
    <p:sldId id="256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288" r:id="rId13"/>
    <p:sldId id="301" r:id="rId14"/>
    <p:sldId id="302" r:id="rId15"/>
    <p:sldId id="309" r:id="rId16"/>
    <p:sldId id="303" r:id="rId17"/>
    <p:sldId id="304" r:id="rId18"/>
    <p:sldId id="305" r:id="rId19"/>
    <p:sldId id="306" r:id="rId20"/>
    <p:sldId id="286" r:id="rId21"/>
    <p:sldId id="307" r:id="rId22"/>
    <p:sldId id="308" r:id="rId23"/>
    <p:sldId id="290" r:id="rId24"/>
    <p:sldId id="273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36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DD481-4E08-48F1-8376-346AA15D1369}" type="datetimeFigureOut">
              <a:rPr lang="it-IT" smtClean="0"/>
              <a:t>09/10/2023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7F347-BA75-49B5-98B3-6BF2E60733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5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SAPERE è PPOTERE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0F4D5-AF95-4493-A81D-C30C0F454BF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5375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Scuola missionaria in Papua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0F4D5-AF95-4493-A81D-C30C0F454BF4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7323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Missionari martiri di Treviso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0F4D5-AF95-4493-A81D-C30C0F454BF4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163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Link presentazione video di Claudio Gobbetti  https://www.youtube.com/watch?v=G0KngpbYowk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0F4D5-AF95-4493-A81D-C30C0F454BF4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052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20 </a:t>
            </a:r>
            <a:r>
              <a:rPr lang="it-IT" dirty="0" err="1"/>
              <a:t>nov</a:t>
            </a:r>
            <a:r>
              <a:rPr lang="it-IT" dirty="0"/>
              <a:t> 2022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0F4D5-AF95-4493-A81D-C30C0F454BF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660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Le persone fallite, le riconosci subito. Sminuiscono gli altri per migliorare sé stessi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0F4D5-AF95-4493-A81D-C30C0F454BF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8993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Le persone fallite, le riconosci subito. Sminuiscono gli altri per migliorare sé stessi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0F4D5-AF95-4493-A81D-C30C0F454BF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554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SAPERE è PPOTERE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0F4D5-AF95-4493-A81D-C30C0F454BF4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0832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SAPERE è PPOTERE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0F4D5-AF95-4493-A81D-C30C0F454BF4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4355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Missionari laici, volontari, sacerdoti</a:t>
            </a:r>
            <a:r>
              <a:rPr lang="it-IT" baseline="0" dirty="0"/>
              <a:t> e suore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0F4D5-AF95-4493-A81D-C30C0F454BF4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2682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Di </a:t>
            </a:r>
            <a:r>
              <a:rPr lang="it-IT" dirty="0" err="1"/>
              <a:t>CalcuttaMadre</a:t>
            </a:r>
            <a:r>
              <a:rPr lang="it-IT" dirty="0"/>
              <a:t> Teresa, premio Nobel della Pace, oggi canonizzata Santa è stata tanto amata ma anche tanto odiata!!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7F347-BA75-49B5-98B3-6BF2E607332D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536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«Scuola» sotto un albero seduti per terra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0F4D5-AF95-4493-A81D-C30C0F454BF4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6807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06B8F5-D9B4-0986-7D07-B9CE56D79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67CAB65-F91A-C4A4-4BB9-F699F0587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B07DEF-4E40-6703-75A5-64DCB1244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DE74-B4F7-4C43-8E8F-9E5DA4E13FBF}" type="datetimeFigureOut">
              <a:rPr lang="it-IT" smtClean="0"/>
              <a:t>09/10/2023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C48B90-5391-D5DD-2810-A2B366F03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9595C86-0064-2117-5CC8-B225ECA78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E99F-943B-4C18-9732-EA55C1AC91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625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97355E-E048-FC95-72CE-2847E874A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1668440-48F7-A985-7ADC-DB592A71AF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A19458E-E50C-83FE-875E-71CCF9CFD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DE74-B4F7-4C43-8E8F-9E5DA4E13FBF}" type="datetimeFigureOut">
              <a:rPr lang="it-IT" smtClean="0"/>
              <a:t>09/10/2023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A8CD67-E272-29BC-0F85-535DF5B61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8C90243-CAC7-37DA-E2DE-4ACEFF787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E99F-943B-4C18-9732-EA55C1AC91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8038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A5276F8-BA9A-6F9C-95D3-511D4FC3B4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EDF7651-F0B0-69FE-0ACA-F7C898D33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05D888-67F3-7143-86B7-4CB1EAE40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DE74-B4F7-4C43-8E8F-9E5DA4E13FBF}" type="datetimeFigureOut">
              <a:rPr lang="it-IT" smtClean="0"/>
              <a:t>09/10/2023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427065-26E5-9402-7B14-AF4053C0A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F28531-0366-0435-7D3C-2C912C5D7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E99F-943B-4C18-9732-EA55C1AC91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7076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10CB08-C618-E9D7-C4A7-F75BCE8F6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6E698D-2395-0111-4356-FC592452C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728F06-A321-219D-3360-D862B7C2F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DE74-B4F7-4C43-8E8F-9E5DA4E13FBF}" type="datetimeFigureOut">
              <a:rPr lang="it-IT" smtClean="0"/>
              <a:t>09/10/2023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381797-21C8-9872-50DB-BBA901EBE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BAECAF-1AAD-4BF6-24E9-A56A34ACD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E99F-943B-4C18-9732-EA55C1AC91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7037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7B8463-73FB-9EB9-57D2-07DAB70D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C05317E-784B-C5AE-CA9D-93880984D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785B609-C141-F032-44E1-6E8776C68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DE74-B4F7-4C43-8E8F-9E5DA4E13FBF}" type="datetimeFigureOut">
              <a:rPr lang="it-IT" smtClean="0"/>
              <a:t>09/10/2023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C45809-17A9-2DD4-ED99-5A0181F9A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840F079-85B0-2911-2A62-6CF24289F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E99F-943B-4C18-9732-EA55C1AC91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346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F14B48-E4F5-43B6-BA0C-6A9F20906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EF5EDD-509D-A07F-23D6-EF468877FF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83CE44C-43D8-BAF8-B853-CA9A96E59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83812C5-14A8-8945-1686-89FBDF6E8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DE74-B4F7-4C43-8E8F-9E5DA4E13FBF}" type="datetimeFigureOut">
              <a:rPr lang="it-IT" smtClean="0"/>
              <a:t>09/10/2023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E383EC0-0F4B-89DB-A7CE-A798F691D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0E7E1F5-3BE9-CEDA-2DAE-6D1ACA8CB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E99F-943B-4C18-9732-EA55C1AC91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477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C9D3EC-E028-2881-EB23-E29A2CD8F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E77B9A3-D4B5-1EF3-1434-FC7E3E8CA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AC3928D-EB80-D0D7-7997-0E142E3C0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A742CE5-ADA5-DA90-B5D5-4397AED310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82D83A0-40DD-A7C0-99A0-0CB087E45C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1339B7F-42BB-8EB9-2E60-803AF319E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DE74-B4F7-4C43-8E8F-9E5DA4E13FBF}" type="datetimeFigureOut">
              <a:rPr lang="it-IT" smtClean="0"/>
              <a:t>09/10/2023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E31D39A-4AFD-81CD-5843-BBBD680D9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4F4B3F0-A3DE-9154-70C0-EAD4F687D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E99F-943B-4C18-9732-EA55C1AC91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744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812DC9-DDB5-A901-7D74-EEEB01176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369D680-C50B-F99D-9E71-36CD7B639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DE74-B4F7-4C43-8E8F-9E5DA4E13FBF}" type="datetimeFigureOut">
              <a:rPr lang="it-IT" smtClean="0"/>
              <a:t>09/10/2023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84C09EB-6BD8-0A32-C7D8-1D1C66434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4EF4E8F-6AE9-80E9-EC6E-8E996C7BE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E99F-943B-4C18-9732-EA55C1AC91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9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BD62FC6-7720-05AE-D966-3635D6CC9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DE74-B4F7-4C43-8E8F-9E5DA4E13FBF}" type="datetimeFigureOut">
              <a:rPr lang="it-IT" smtClean="0"/>
              <a:t>09/10/2023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29AC991-864B-678D-EAD6-AC9395F61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BFE68FA-84C3-3379-7EF1-09C25D5A5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E99F-943B-4C18-9732-EA55C1AC91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12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E6F311-909F-1C5C-2A2C-BAF8221BF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559B47-32E3-8AC7-30C0-DCDEA28D9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F46EBDB-0796-FCA8-2B89-A6F660D36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8F7DBF9-8CBD-A602-2766-1F0C53DBA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DE74-B4F7-4C43-8E8F-9E5DA4E13FBF}" type="datetimeFigureOut">
              <a:rPr lang="it-IT" smtClean="0"/>
              <a:t>09/10/2023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496A5F6-C129-717E-2CB5-C78501588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7DE26F1-9997-D7F7-0634-1A17A194C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E99F-943B-4C18-9732-EA55C1AC91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4740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AAFA33-B420-8E31-CC50-0D6FBA208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1755AAE-6CAC-4AD6-1400-DCD98C9EAE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2F4AB56-00EA-0D6E-2802-2491BC0AF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BBAB0BF-E8AC-3B04-4219-E425CD253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DE74-B4F7-4C43-8E8F-9E5DA4E13FBF}" type="datetimeFigureOut">
              <a:rPr lang="it-IT" smtClean="0"/>
              <a:t>09/10/2023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54D53A6-5293-1A58-3E18-0AF267C40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C720A43-77E5-2585-F13B-C11791127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E99F-943B-4C18-9732-EA55C1AC91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5146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3DDF7D7-22E5-68F4-423E-3B6F8AC80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799FE90-9D41-1F50-4962-4B8AA9F20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B699A8-0213-DAD1-207B-34933881D6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ADE74-B4F7-4C43-8E8F-9E5DA4E13FBF}" type="datetimeFigureOut">
              <a:rPr lang="it-IT" smtClean="0"/>
              <a:t>09/10/2023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D6BC31-A780-B256-2939-A35EFB10B7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824C6F-9086-5096-05FD-1273367C8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2E99F-943B-4C18-9732-EA55C1AC91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672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wlTfnmMekWY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0us5EUXLUSA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31169" y="828935"/>
            <a:ext cx="8929662" cy="3211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7200" b="1" dirty="0">
                <a:latin typeface="Arial" panose="020B0604020202020204" pitchFamily="34" charset="0"/>
                <a:cs typeface="Arial" panose="020B0604020202020204" pitchFamily="34" charset="0"/>
              </a:rPr>
              <a:t>SAPERE</a:t>
            </a:r>
            <a:r>
              <a:rPr lang="it-IT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it-IT" sz="7200" dirty="0">
                <a:latin typeface="Arial" panose="020B0604020202020204" pitchFamily="34" charset="0"/>
                <a:cs typeface="Arial" panose="020B0604020202020204" pitchFamily="34" charset="0"/>
              </a:rPr>
              <a:t>è </a:t>
            </a:r>
            <a:r>
              <a:rPr lang="it-IT" sz="7200" b="1" dirty="0">
                <a:latin typeface="Arial" panose="020B0604020202020204" pitchFamily="34" charset="0"/>
                <a:cs typeface="Arial" panose="020B0604020202020204" pitchFamily="34" charset="0"/>
              </a:rPr>
              <a:t>POTERE</a:t>
            </a:r>
          </a:p>
        </p:txBody>
      </p:sp>
      <p:sp>
        <p:nvSpPr>
          <p:cNvPr id="5" name="Rettangolo 4"/>
          <p:cNvSpPr/>
          <p:nvPr/>
        </p:nvSpPr>
        <p:spPr>
          <a:xfrm>
            <a:off x="4478610" y="4538591"/>
            <a:ext cx="3017173" cy="1131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Presentazione </a:t>
            </a:r>
          </a:p>
          <a:p>
            <a:pPr algn="ctr">
              <a:lnSpc>
                <a:spcPct val="150000"/>
              </a:lnSpc>
            </a:pP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di Claudio Gobbetti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51B08D1-8CE2-7241-EBCD-CFC78BF255AE}"/>
              </a:ext>
            </a:extLst>
          </p:cNvPr>
          <p:cNvSpPr txBox="1"/>
          <p:nvPr/>
        </p:nvSpPr>
        <p:spPr>
          <a:xfrm>
            <a:off x="446314" y="6259677"/>
            <a:ext cx="18614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9 ottobre 2023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4187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09502" y="439336"/>
            <a:ext cx="10172997" cy="5979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4400" b="1" dirty="0">
                <a:solidFill>
                  <a:srgbClr val="05050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L’ignoranza è un carcere!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2800" b="1" dirty="0">
                <a:solidFill>
                  <a:srgbClr val="05050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Perché là dentro non capisci e non sai che fare.</a:t>
            </a:r>
            <a:endParaRPr lang="it-IT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it-IT" dirty="0">
              <a:solidFill>
                <a:srgbClr val="050505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2800" dirty="0">
                <a:solidFill>
                  <a:srgbClr val="05050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questi anni dobbiamo organizzare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2800" dirty="0">
                <a:solidFill>
                  <a:srgbClr val="05050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più grande evasione del secolo.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4000" dirty="0">
                <a:solidFill>
                  <a:srgbClr val="05050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Non sarà facile, </a:t>
            </a:r>
            <a:r>
              <a:rPr lang="it-IT" sz="4000" b="1" dirty="0">
                <a:solidFill>
                  <a:srgbClr val="05050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 vogliono stupidi</a:t>
            </a:r>
            <a:r>
              <a:rPr lang="it-IT" sz="4000" dirty="0">
                <a:solidFill>
                  <a:srgbClr val="05050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2400" dirty="0">
                <a:solidFill>
                  <a:srgbClr val="05050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 se scavalcate il muro dell’ignoranza (compreso quella della religione)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2400" dirty="0">
                <a:solidFill>
                  <a:srgbClr val="05050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poi capirete senza dover chiedere aiuto.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2400" dirty="0">
                <a:solidFill>
                  <a:srgbClr val="05050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sarà difficile ingannarvi. Chi ci sta?</a:t>
            </a:r>
            <a:endParaRPr lang="it-IT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825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22746" y="787967"/>
            <a:ext cx="10746508" cy="30483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it-IT" sz="2800" dirty="0">
                <a:solidFill>
                  <a:srgbClr val="05050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 è tornato in mente quell’episodio indelebile, leggendo che solo un ragazzo su venti capisce un testo. E penso agli altri diciannove, che faticano ad evadere e rischiano l’ergastolo dell’ignoranza.</a:t>
            </a:r>
            <a:endParaRPr lang="it-IT" dirty="0">
              <a:solidFill>
                <a:srgbClr val="050505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it-IT" dirty="0">
                <a:solidFill>
                  <a:srgbClr val="05050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Corrado Augias, La Repubblica, 6 dicembre 2019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516060" y="4409139"/>
            <a:ext cx="9159879" cy="18249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4000" b="1" dirty="0">
                <a:solidFill>
                  <a:srgbClr val="05050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menti deboli aiutano l’uomo forte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4000" b="1" dirty="0">
                <a:solidFill>
                  <a:srgbClr val="05050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 essere più POTENTE !</a:t>
            </a:r>
          </a:p>
        </p:txBody>
      </p:sp>
    </p:spTree>
    <p:extLst>
      <p:ext uri="{BB962C8B-B14F-4D97-AF65-F5344CB8AC3E}">
        <p14:creationId xmlns:p14="http://schemas.microsoft.com/office/powerpoint/2010/main" val="366003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statua, arte, scultura, terreno&#10;&#10;Descrizione generata automaticamente">
            <a:extLst>
              <a:ext uri="{FF2B5EF4-FFF2-40B4-BE49-F238E27FC236}">
                <a16:creationId xmlns:a16="http://schemas.microsoft.com/office/drawing/2014/main" id="{9607FB06-8825-E676-BF82-1CC6F3D526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2"/>
          <a:stretch/>
        </p:blipFill>
        <p:spPr>
          <a:xfrm>
            <a:off x="1819196" y="387000"/>
            <a:ext cx="8553609" cy="60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94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4064" y="185805"/>
            <a:ext cx="11403873" cy="7086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3200" dirty="0">
                <a:solidFill>
                  <a:srgbClr val="05050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Anche nella </a:t>
            </a:r>
            <a:r>
              <a:rPr lang="it-IT" sz="3200" b="1" dirty="0">
                <a:solidFill>
                  <a:srgbClr val="05050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RELIGIONE</a:t>
            </a:r>
            <a:r>
              <a:rPr lang="it-IT" sz="3200" dirty="0">
                <a:solidFill>
                  <a:srgbClr val="05050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3200" dirty="0">
                <a:solidFill>
                  <a:srgbClr val="05050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l’ignoranza religiosa crea tanti pregiudizi sulle religioni.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it-IT" dirty="0">
              <a:solidFill>
                <a:srgbClr val="050505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2800" dirty="0">
                <a:solidFill>
                  <a:srgbClr val="05050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 è il nemico numero uno dei Potenti sulla Terra, delle dittature?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it-IT" sz="1100" dirty="0">
              <a:solidFill>
                <a:srgbClr val="050505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it-IT" sz="2600" dirty="0">
                <a:solidFill>
                  <a:srgbClr val="05050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 sapevate che nella Chiesa Cattolica ci sono circa </a:t>
            </a:r>
          </a:p>
          <a:p>
            <a:pPr algn="ctr">
              <a:lnSpc>
                <a:spcPct val="150000"/>
              </a:lnSpc>
            </a:pPr>
            <a:r>
              <a:rPr lang="it-IT" sz="2600" dirty="0">
                <a:solidFill>
                  <a:srgbClr val="05050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milione e mezzo di missionari (preti, religiosi, suore, laici, volontari)?</a:t>
            </a:r>
          </a:p>
          <a:p>
            <a:pPr algn="ctr">
              <a:lnSpc>
                <a:spcPct val="150000"/>
              </a:lnSpc>
            </a:pPr>
            <a:r>
              <a:rPr lang="it-IT" sz="2600" dirty="0">
                <a:solidFill>
                  <a:srgbClr val="05050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i missionari, lo scopo della loro vita è </a:t>
            </a:r>
          </a:p>
          <a:p>
            <a:pPr algn="ctr">
              <a:lnSpc>
                <a:spcPct val="150000"/>
              </a:lnSpc>
            </a:pPr>
            <a:r>
              <a:rPr lang="it-IT" sz="2600" b="1" dirty="0">
                <a:solidFill>
                  <a:srgbClr val="05050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CONDIVIDERE </a:t>
            </a:r>
            <a:r>
              <a:rPr lang="it-IT" sz="2600" dirty="0">
                <a:solidFill>
                  <a:srgbClr val="05050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problemi dei più poveri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2600" dirty="0">
                <a:solidFill>
                  <a:srgbClr val="05050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favorendo la costruzione di scuole, ospedaletti, dispensari, ecc.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2600" dirty="0">
                <a:solidFill>
                  <a:srgbClr val="05050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Tutto questo spesso contro i grandi interessi dei potenti approfittatori.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it-IT" sz="2600" dirty="0">
              <a:solidFill>
                <a:srgbClr val="050505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32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2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75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099" y="4105139"/>
            <a:ext cx="4286250" cy="240982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0" y="666039"/>
            <a:ext cx="6640747" cy="3420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22" y="296707"/>
            <a:ext cx="4510827" cy="32760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519927" y="161921"/>
            <a:ext cx="5505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Missionari laici, volontari, sacerdoti e suore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286" y="4190047"/>
            <a:ext cx="3024000" cy="252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06" y="4280047"/>
            <a:ext cx="3891688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0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Viso umano, testo, persona, uomo&#10;&#10;Descrizione generata automaticamente">
            <a:extLst>
              <a:ext uri="{FF2B5EF4-FFF2-40B4-BE49-F238E27FC236}">
                <a16:creationId xmlns:a16="http://schemas.microsoft.com/office/drawing/2014/main" id="{9A9BAEE9-DA12-2048-91E4-89CCC983F3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/>
          <a:stretch/>
        </p:blipFill>
        <p:spPr>
          <a:xfrm>
            <a:off x="1063424" y="886598"/>
            <a:ext cx="3922232" cy="572840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2FFFC26-4CE8-9A32-E1A9-C72DA80CE21F}"/>
              </a:ext>
            </a:extLst>
          </p:cNvPr>
          <p:cNvSpPr txBox="1"/>
          <p:nvPr/>
        </p:nvSpPr>
        <p:spPr>
          <a:xfrm>
            <a:off x="1164770" y="424934"/>
            <a:ext cx="3820886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MADRE TERESA di Calcutta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642F7C9-F518-F3F1-F573-F9CA5EA56493}"/>
              </a:ext>
            </a:extLst>
          </p:cNvPr>
          <p:cNvSpPr txBox="1"/>
          <p:nvPr/>
        </p:nvSpPr>
        <p:spPr>
          <a:xfrm>
            <a:off x="5475514" y="1755080"/>
            <a:ext cx="6444343" cy="2793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Madre Teresa, premio Nobel della Pace, </a:t>
            </a:r>
          </a:p>
          <a:p>
            <a:pPr>
              <a:lnSpc>
                <a:spcPct val="150000"/>
              </a:lnSpc>
            </a:pP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oggi canonizzata Santa nella Chiesa Cattolica </a:t>
            </a:r>
          </a:p>
          <a:p>
            <a:pPr>
              <a:lnSpc>
                <a:spcPct val="150000"/>
              </a:lnSpc>
            </a:pP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stata molto amata dai più poveri dei poveri,</a:t>
            </a:r>
          </a:p>
          <a:p>
            <a:pPr>
              <a:lnSpc>
                <a:spcPct val="150000"/>
              </a:lnSpc>
            </a:pP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 anche tanto odiata e calunniata </a:t>
            </a:r>
          </a:p>
          <a:p>
            <a:pPr>
              <a:lnSpc>
                <a:spcPct val="150000"/>
              </a:lnSpc>
            </a:pP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 potenti e dagli anticattolici.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2F19B15-23F8-CA4D-E642-52AFFFDA11DA}"/>
              </a:ext>
            </a:extLst>
          </p:cNvPr>
          <p:cNvSpPr txBox="1"/>
          <p:nvPr/>
        </p:nvSpPr>
        <p:spPr>
          <a:xfrm>
            <a:off x="5649685" y="5813362"/>
            <a:ext cx="530134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  <a:hlinkClick r:id="rId4"/>
              </a:rPr>
              <a:t>https://www.youtube.com/watch?v=wlTfnmMekWY</a:t>
            </a:r>
            <a:r>
              <a:rPr lang="it-IT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304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85" y="-27000"/>
            <a:ext cx="12253971" cy="6912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7113274" y="331317"/>
            <a:ext cx="467307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«Scuola» sotto un albero seduti per terra</a:t>
            </a:r>
          </a:p>
        </p:txBody>
      </p:sp>
    </p:spTree>
    <p:extLst>
      <p:ext uri="{BB962C8B-B14F-4D97-AF65-F5344CB8AC3E}">
        <p14:creationId xmlns:p14="http://schemas.microsoft.com/office/powerpoint/2010/main" val="210382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86" y="-27000"/>
            <a:ext cx="12251772" cy="6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65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0" y="-45000"/>
            <a:ext cx="12334860" cy="6948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534052" y="109248"/>
            <a:ext cx="4025461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Scuola: le «calcolatrici» con i sassi</a:t>
            </a:r>
          </a:p>
        </p:txBody>
      </p:sp>
    </p:spTree>
    <p:extLst>
      <p:ext uri="{BB962C8B-B14F-4D97-AF65-F5344CB8AC3E}">
        <p14:creationId xmlns:p14="http://schemas.microsoft.com/office/powerpoint/2010/main" val="218559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9417010" y="1271843"/>
            <a:ext cx="23519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Scuola missionaria </a:t>
            </a:r>
          </a:p>
          <a:p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Papua</a:t>
            </a:r>
          </a:p>
        </p:txBody>
      </p:sp>
    </p:spTree>
    <p:extLst>
      <p:ext uri="{BB962C8B-B14F-4D97-AF65-F5344CB8AC3E}">
        <p14:creationId xmlns:p14="http://schemas.microsoft.com/office/powerpoint/2010/main" val="2871078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8" b="648"/>
          <a:stretch/>
        </p:blipFill>
        <p:spPr>
          <a:xfrm>
            <a:off x="6198654" y="524748"/>
            <a:ext cx="4785273" cy="581934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83168" y="1992517"/>
            <a:ext cx="4967279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PRESUNZIONE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è figlia dell’ignoranza</a:t>
            </a:r>
          </a:p>
        </p:txBody>
      </p:sp>
      <p:sp>
        <p:nvSpPr>
          <p:cNvPr id="2" name="Rettangolo 1"/>
          <p:cNvSpPr/>
          <p:nvPr/>
        </p:nvSpPr>
        <p:spPr>
          <a:xfrm>
            <a:off x="6198654" y="3666437"/>
            <a:ext cx="5022340" cy="286232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IGNORANZA</a:t>
            </a: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è una patologia </a:t>
            </a:r>
          </a:p>
          <a:p>
            <a:pPr lvl="1">
              <a:lnSpc>
                <a:spcPct val="150000"/>
              </a:lnSpc>
            </a:pP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 colpisce molte persone. </a:t>
            </a:r>
          </a:p>
          <a:p>
            <a:pPr lvl="1">
              <a:lnSpc>
                <a:spcPct val="150000"/>
              </a:lnSpc>
            </a:pP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sintomi sono: la cattiveria, </a:t>
            </a:r>
          </a:p>
          <a:p>
            <a:pPr lvl="1">
              <a:lnSpc>
                <a:spcPct val="150000"/>
              </a:lnSpc>
            </a:pP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presunzione, l’invidia </a:t>
            </a:r>
          </a:p>
          <a:p>
            <a:pPr lvl="1">
              <a:lnSpc>
                <a:spcPct val="150000"/>
              </a:lnSpc>
            </a:pP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la cattiva educazione.</a:t>
            </a:r>
          </a:p>
        </p:txBody>
      </p:sp>
      <p:sp>
        <p:nvSpPr>
          <p:cNvPr id="6" name="Rettangolo 5"/>
          <p:cNvSpPr/>
          <p:nvPr/>
        </p:nvSpPr>
        <p:spPr>
          <a:xfrm>
            <a:off x="683169" y="4535420"/>
            <a:ext cx="4967277" cy="106978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</a:pPr>
            <a:endParaRPr lang="it-I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Spesso più una persona è ignorante, </a:t>
            </a:r>
          </a:p>
          <a:p>
            <a:pPr lvl="1">
              <a:lnSpc>
                <a:spcPct val="150000"/>
              </a:lnSpc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più vuol far vedere di saperne più degli altri.</a:t>
            </a:r>
          </a:p>
          <a:p>
            <a:pPr lvl="1">
              <a:lnSpc>
                <a:spcPct val="150000"/>
              </a:lnSpc>
            </a:pPr>
            <a:endParaRPr lang="it-IT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481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3178AB76-E646-8EE5-356B-798CE5D076C5}"/>
              </a:ext>
            </a:extLst>
          </p:cNvPr>
          <p:cNvSpPr txBox="1"/>
          <p:nvPr/>
        </p:nvSpPr>
        <p:spPr>
          <a:xfrm>
            <a:off x="4553814" y="1667150"/>
            <a:ext cx="7032049" cy="44558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it-IT" sz="24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 fosse stato un prete condannato per atti impuri, per pedofilia, per aver rubato, o per possedere case di lusso, se ne sarebbe parlato su tutti i giornali. </a:t>
            </a:r>
          </a:p>
          <a:p>
            <a:pPr lvl="1">
              <a:lnSpc>
                <a:spcPct val="150000"/>
              </a:lnSpc>
            </a:pPr>
            <a:r>
              <a:rPr lang="it-IT" sz="24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Invece è un povero prete africano bruciato vivo dai terroristi e nessuno ne parla.</a:t>
            </a:r>
            <a:b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b="1" i="0" dirty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Don David </a:t>
            </a:r>
            <a:r>
              <a:rPr lang="it-IT" sz="2400" b="1" i="0" dirty="0" err="1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Tanko</a:t>
            </a:r>
            <a:r>
              <a:rPr lang="it-IT" sz="24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martire. 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 descr="Immagine che contiene persona, Viso umano, Mento, Fronte&#10;&#10;Descrizione generata automaticamente">
            <a:extLst>
              <a:ext uri="{FF2B5EF4-FFF2-40B4-BE49-F238E27FC236}">
                <a16:creationId xmlns:a16="http://schemas.microsoft.com/office/drawing/2014/main" id="{C7C912C0-BC24-6D4F-94AB-EE581F28F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53" y="1250373"/>
            <a:ext cx="349567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30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287" y="248194"/>
            <a:ext cx="7155426" cy="3384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64" y="3886559"/>
            <a:ext cx="7124672" cy="2880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6140961" y="6397227"/>
            <a:ext cx="348544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t-IT" dirty="0"/>
              <a:t>Foto di Missionari martiri di Treviso</a:t>
            </a:r>
          </a:p>
        </p:txBody>
      </p:sp>
    </p:spTree>
    <p:extLst>
      <p:ext uri="{BB962C8B-B14F-4D97-AF65-F5344CB8AC3E}">
        <p14:creationId xmlns:p14="http://schemas.microsoft.com/office/powerpoint/2010/main" val="3183020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55" y="375993"/>
            <a:ext cx="9020270" cy="4320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470655" y="4838002"/>
            <a:ext cx="560313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t-IT" b="1" dirty="0"/>
              <a:t>1985:  </a:t>
            </a:r>
            <a:r>
              <a:rPr lang="it-IT" dirty="0"/>
              <a:t> Martirio del missionario mantovano p. Tullio </a:t>
            </a:r>
            <a:r>
              <a:rPr lang="it-IT" dirty="0" err="1"/>
              <a:t>Favali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714206" y="5613904"/>
            <a:ext cx="755250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b="1" dirty="0"/>
              <a:t>Link presentazione video di Claudio Gobbetti sulla uccisione di p. Tullio </a:t>
            </a:r>
            <a:r>
              <a:rPr lang="it-IT" b="1" dirty="0" err="1"/>
              <a:t>Favali</a:t>
            </a:r>
            <a:r>
              <a:rPr lang="it-IT" b="1" dirty="0"/>
              <a:t>  </a:t>
            </a:r>
          </a:p>
          <a:p>
            <a:r>
              <a:rPr lang="it-IT" dirty="0">
                <a:hlinkClick r:id="rId4"/>
              </a:rPr>
              <a:t>P. Tullio </a:t>
            </a:r>
            <a:r>
              <a:rPr lang="it-IT" dirty="0" err="1">
                <a:hlinkClick r:id="rId4"/>
              </a:rPr>
              <a:t>Favali</a:t>
            </a:r>
            <a:r>
              <a:rPr lang="it-IT" dirty="0">
                <a:hlinkClick r:id="rId4"/>
              </a:rPr>
              <a:t>: la vita e l'uccisione - Claudio Gobbetti - YouTube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2866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tatua, scultura, aria aperta&#10;&#10;Descrizione generata automaticamente">
            <a:extLst>
              <a:ext uri="{FF2B5EF4-FFF2-40B4-BE49-F238E27FC236}">
                <a16:creationId xmlns:a16="http://schemas.microsoft.com/office/drawing/2014/main" id="{0B611653-DE4A-8E67-0996-BCA185A64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940" y="225000"/>
            <a:ext cx="5984121" cy="64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346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bianco e nero, funerale, tomba&#10;&#10;Descrizione generata automaticamente">
            <a:extLst>
              <a:ext uri="{FF2B5EF4-FFF2-40B4-BE49-F238E27FC236}">
                <a16:creationId xmlns:a16="http://schemas.microsoft.com/office/drawing/2014/main" id="{410FDF02-57BA-4CDF-5DD0-0B1FA6C37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79000"/>
            <a:ext cx="5040000" cy="6300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25783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Viso umano, vestiti, schermata&#10;&#10;Descrizione generata automaticamente">
            <a:extLst>
              <a:ext uri="{FF2B5EF4-FFF2-40B4-BE49-F238E27FC236}">
                <a16:creationId xmlns:a16="http://schemas.microsoft.com/office/drawing/2014/main" id="{1332D4E2-7B43-88AE-1B82-3371801D0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6" y="1251000"/>
            <a:ext cx="11715409" cy="43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35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Viso umano, persona, donna&#10;&#10;Descrizione generata automaticamente">
            <a:extLst>
              <a:ext uri="{FF2B5EF4-FFF2-40B4-BE49-F238E27FC236}">
                <a16:creationId xmlns:a16="http://schemas.microsoft.com/office/drawing/2014/main" id="{9CBB95A6-0851-B2F0-595F-95D254DFF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143000"/>
            <a:ext cx="9525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06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14C03CB8-7CA1-8FD2-D475-EE17E7878180}"/>
              </a:ext>
            </a:extLst>
          </p:cNvPr>
          <p:cNvSpPr txBox="1"/>
          <p:nvPr/>
        </p:nvSpPr>
        <p:spPr>
          <a:xfrm>
            <a:off x="439016" y="151180"/>
            <a:ext cx="11313968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b="1" i="0" dirty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  VUOI  LIBERARTI  DAL  SISTEMA,  STUDIA</a:t>
            </a:r>
          </a:p>
          <a:p>
            <a:pPr algn="l">
              <a:lnSpc>
                <a:spcPct val="150000"/>
              </a:lnSpc>
            </a:pPr>
            <a:r>
              <a:rPr lang="it-IT" sz="16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Sono figlio di due venditori ambulanti: nessuno nella mia famiglia si era mai laureato, e anche io sono spesso stato a un passo dal mollare tutto. Non è questa gran cosa, forse, ma se adesso mi volto indietro so cos’è che mi ha salvato: studiare. Per cui adesso vorrei dire una cosa a te, che magari hai quindici anni, o venti, e ti sembra che niente serva a niente.</a:t>
            </a:r>
          </a:p>
          <a:p>
            <a:pPr algn="l">
              <a:lnSpc>
                <a:spcPct val="150000"/>
              </a:lnSpc>
            </a:pPr>
            <a:endParaRPr lang="it-IT" sz="1600" b="0" i="0" dirty="0">
              <a:solidFill>
                <a:srgbClr val="05050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it-IT" sz="1600" b="1" i="0" dirty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Studia.</a:t>
            </a:r>
            <a:r>
              <a:rPr lang="it-IT" sz="16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Non farlo perché ti dicono che devi: fallo per te. Fallo per riuscire a leggere un post e capire davvero quello che dice, ma soprattutto cosa sta cercando di venderti. Fallo per sgamare quando dall’alto di un microfono qualcuno ti sta offrendo una soluzione facile: studiare è anche scoprire quanto siano sempre false, le soluzioni facili. </a:t>
            </a:r>
          </a:p>
          <a:p>
            <a:pPr algn="l">
              <a:lnSpc>
                <a:spcPct val="150000"/>
              </a:lnSpc>
            </a:pPr>
            <a:endParaRPr lang="it-IT" sz="1600" b="0" i="0" dirty="0">
              <a:solidFill>
                <a:srgbClr val="05050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it-IT" sz="1600" b="1" dirty="0">
                <a:solidFill>
                  <a:srgbClr val="050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Studia.</a:t>
            </a:r>
            <a:r>
              <a:rPr lang="it-IT" sz="16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Non farlo per diventare ricco: se per ricchezza non intendi la facilità di tradurre in parole i pensieri, e i pensieri in azioni; se per ricchezza non intendi il valore di un verso che ti ispira, la capacità di commuoversi davanti a un dipinto, l’impeto rivoluzionario di chi ha sempre voglia di chiedersi: perché?</a:t>
            </a:r>
          </a:p>
          <a:p>
            <a:pPr algn="l">
              <a:lnSpc>
                <a:spcPct val="150000"/>
              </a:lnSpc>
            </a:pPr>
            <a:endParaRPr lang="it-IT" sz="1600" b="0" i="0" dirty="0">
              <a:solidFill>
                <a:srgbClr val="05050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it-IT" sz="1600" b="1" dirty="0">
                <a:solidFill>
                  <a:srgbClr val="050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Studia. </a:t>
            </a:r>
            <a:r>
              <a:rPr lang="it-IT" sz="16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Non farlo per il pezzo di carta: fallo perché studiare ti permette di non abbassare mai la testa davanti ai potenti, di guardarli negli occhi e inchiodarli alle loro responsabilità. Fallo perché nessuno possa mai ridurti a pedina del suo gioco: studiare non è riempire la testa di cose, ma liberarla da chi ti ci vuole mettere i piedi sopra.</a:t>
            </a:r>
          </a:p>
          <a:p>
            <a:pPr algn="l"/>
            <a:endParaRPr lang="it-IT" b="0" i="0" dirty="0">
              <a:solidFill>
                <a:srgbClr val="050505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12201563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8F70931-C00F-44F4-5F83-7F1CF8DD4A1A}"/>
              </a:ext>
            </a:extLst>
          </p:cNvPr>
          <p:cNvSpPr txBox="1"/>
          <p:nvPr/>
        </p:nvSpPr>
        <p:spPr>
          <a:xfrm>
            <a:off x="446809" y="474345"/>
            <a:ext cx="11232573" cy="6325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b="1" dirty="0">
                <a:solidFill>
                  <a:srgbClr val="050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Studia. </a:t>
            </a:r>
            <a:r>
              <a:rPr lang="it-IT" sz="1600" dirty="0">
                <a:solidFill>
                  <a:srgbClr val="050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farlo per il pezzo di carta: fallo perché studiare ti permette di non abbassare mai la testa davanti ai potenti, di guardarli negli occhi e inchiodarli alle loro responsabilità. Fallo perché nessuno possa mai ridurti a pedina del suo gioco: studiare non è riempire la testa di cose, ma liberarla da chi ti ci vuole mettere i piedi sopra.</a:t>
            </a:r>
          </a:p>
          <a:p>
            <a:pPr>
              <a:lnSpc>
                <a:spcPct val="150000"/>
              </a:lnSpc>
            </a:pPr>
            <a:endParaRPr lang="it-IT" sz="1600" dirty="0">
              <a:solidFill>
                <a:srgbClr val="0505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1600" b="1" dirty="0">
                <a:solidFill>
                  <a:srgbClr val="050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Studia:</a:t>
            </a:r>
            <a:r>
              <a:rPr lang="it-IT" sz="1600" dirty="0">
                <a:solidFill>
                  <a:srgbClr val="050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davvero vuoi fregare il sistema, non c’è altro modo. Studia perché ogni parola che ti rifiuti di conoscere oggi è un calcio in culo in più domani, diceva Lorenzo Milani. E fa anche rima.</a:t>
            </a:r>
          </a:p>
          <a:p>
            <a:pPr>
              <a:lnSpc>
                <a:spcPct val="150000"/>
              </a:lnSpc>
            </a:pPr>
            <a:endParaRPr lang="it-IT" sz="1600" dirty="0">
              <a:solidFill>
                <a:srgbClr val="0505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1600" b="1" dirty="0">
                <a:solidFill>
                  <a:srgbClr val="050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Studia </a:t>
            </a:r>
            <a:r>
              <a:rPr lang="it-IT" sz="1600" dirty="0">
                <a:solidFill>
                  <a:srgbClr val="050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perché la sola cosa che impari, non studiando, è la rassegnazione. Il dire sempre di sì. Il pensare “Tanto, cosa vuoi che cambi”.</a:t>
            </a:r>
          </a:p>
          <a:p>
            <a:pPr>
              <a:lnSpc>
                <a:spcPct val="150000"/>
              </a:lnSpc>
            </a:pPr>
            <a:endParaRPr lang="it-IT" sz="1600" dirty="0">
              <a:solidFill>
                <a:srgbClr val="0505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1600" b="1" dirty="0">
                <a:solidFill>
                  <a:srgbClr val="050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Studia </a:t>
            </a:r>
            <a:r>
              <a:rPr lang="it-IT" sz="1600" dirty="0">
                <a:solidFill>
                  <a:srgbClr val="050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perché hai qualcosa di prezioso, lì dentro. Tu non lo sai, o forse non ci credi, ma c’è: e studiare è l’unico modo per farla venir fuori.</a:t>
            </a:r>
          </a:p>
          <a:p>
            <a:pPr>
              <a:lnSpc>
                <a:spcPct val="150000"/>
              </a:lnSpc>
            </a:pPr>
            <a:endParaRPr lang="it-IT" sz="1600" dirty="0">
              <a:solidFill>
                <a:srgbClr val="0505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1600" b="1" dirty="0">
                <a:solidFill>
                  <a:srgbClr val="050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Studia. </a:t>
            </a:r>
            <a:r>
              <a:rPr lang="it-IT" sz="1600" dirty="0">
                <a:solidFill>
                  <a:srgbClr val="050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farlo per far contenti i tuoi: fallo per te. Fallo per imparare a riconoscere la bellezza, quando ce l’hai davanti; per difenderla, quando qualcuno te la vuole portare via. Fallo perché è l’unico modo per far sì che ce ne sia ancora: là fuori, e soprattutto dentro di te.</a:t>
            </a:r>
          </a:p>
          <a:p>
            <a:pPr algn="r">
              <a:lnSpc>
                <a:spcPct val="150000"/>
              </a:lnSpc>
            </a:pPr>
            <a:r>
              <a:rPr lang="it-IT" sz="1600" b="1" dirty="0">
                <a:solidFill>
                  <a:srgbClr val="050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Enrico Galiano</a:t>
            </a:r>
          </a:p>
        </p:txBody>
      </p:sp>
    </p:spTree>
    <p:extLst>
      <p:ext uri="{BB962C8B-B14F-4D97-AF65-F5344CB8AC3E}">
        <p14:creationId xmlns:p14="http://schemas.microsoft.com/office/powerpoint/2010/main" val="2374810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373778" y="1737928"/>
            <a:ext cx="9444445" cy="338214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it-I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persone fallite, le riconosci subito,</a:t>
            </a:r>
          </a:p>
          <a:p>
            <a:pPr algn="ctr">
              <a:lnSpc>
                <a:spcPct val="150000"/>
              </a:lnSpc>
            </a:pP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sminuiscono gli altri</a:t>
            </a:r>
          </a:p>
          <a:p>
            <a:pPr algn="ctr">
              <a:lnSpc>
                <a:spcPct val="150000"/>
              </a:lnSpc>
            </a:pP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addossano le responsabilità agli altri. </a:t>
            </a:r>
          </a:p>
          <a:p>
            <a:pPr algn="ctr">
              <a:lnSpc>
                <a:spcPct val="150000"/>
              </a:lnSpc>
            </a:pPr>
            <a:endParaRPr lang="it-I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9904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373778" y="1276263"/>
            <a:ext cx="9444445" cy="430547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it-I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grande Totò disse:</a:t>
            </a:r>
          </a:p>
          <a:p>
            <a:pPr algn="ctr">
              <a:lnSpc>
                <a:spcPct val="150000"/>
              </a:lnSpc>
            </a:pP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tempo di crisi,</a:t>
            </a:r>
          </a:p>
          <a:p>
            <a:pPr algn="ctr">
              <a:lnSpc>
                <a:spcPct val="150000"/>
              </a:lnSpc>
            </a:pP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intelligenti cercano soluzioni,</a:t>
            </a:r>
          </a:p>
          <a:p>
            <a:pPr algn="ctr">
              <a:lnSpc>
                <a:spcPct val="150000"/>
              </a:lnSpc>
            </a:pPr>
            <a:r>
              <a:rPr lang="it-IT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imbecilli cercano colpevoli.</a:t>
            </a:r>
          </a:p>
          <a:p>
            <a:pPr algn="ctr">
              <a:lnSpc>
                <a:spcPct val="150000"/>
              </a:lnSpc>
            </a:pPr>
            <a:endParaRPr lang="it-I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233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42972" y="843677"/>
            <a:ext cx="9706056" cy="517064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4400" b="1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ATTENZIONE</a:t>
            </a:r>
          </a:p>
          <a:p>
            <a:pPr algn="ctr">
              <a:lnSpc>
                <a:spcPct val="150000"/>
              </a:lnSpc>
            </a:pPr>
            <a:r>
              <a:rPr lang="it-IT" sz="2800" b="1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non cade è colui che vive seduto.</a:t>
            </a:r>
            <a:endParaRPr lang="it-IT" sz="2800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sz="8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>
              <a:lnSpc>
                <a:spcPct val="150000"/>
              </a:lnSpc>
            </a:pPr>
            <a:r>
              <a:rPr lang="it-IT" sz="2800" b="1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non</a:t>
            </a:r>
            <a:r>
              <a:rPr lang="it-IT" sz="28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sbaglia </a:t>
            </a:r>
            <a:r>
              <a:rPr lang="it-IT" sz="2800" b="1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colui che non</a:t>
            </a:r>
            <a:r>
              <a:rPr lang="it-IT" sz="28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è capace di scegliere, </a:t>
            </a:r>
          </a:p>
          <a:p>
            <a:pPr algn="ctr">
              <a:lnSpc>
                <a:spcPct val="150000"/>
              </a:lnSpc>
            </a:pPr>
            <a:r>
              <a:rPr lang="it-IT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(è terrorizzato di prendersi delle responsabilità). </a:t>
            </a:r>
          </a:p>
          <a:p>
            <a:pPr>
              <a:lnSpc>
                <a:spcPct val="150000"/>
              </a:lnSpc>
            </a:pPr>
            <a:endParaRPr lang="it-IT" sz="2000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È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 attraverso il 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fallimento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 che possiamo scoprire i nostri limiti 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 renderci migliore. </a:t>
            </a:r>
          </a:p>
          <a:p>
            <a:pPr algn="ctr">
              <a:lnSpc>
                <a:spcPct val="150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Il 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fallimento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 ci spoglia delle nostre presunte certezze, </a:t>
            </a:r>
          </a:p>
          <a:p>
            <a:pPr algn="ctr">
              <a:lnSpc>
                <a:spcPct val="150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permette di guardarci dentro senza difese per correggersi. </a:t>
            </a:r>
          </a:p>
          <a:p>
            <a:pPr algn="ctr">
              <a:lnSpc>
                <a:spcPct val="150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Il 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fallimento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 fa parte del cammino di crescita: «sbagliando si impara».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368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42972" y="866760"/>
            <a:ext cx="9706056" cy="512448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5400" b="1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ATTENZIONE</a:t>
            </a:r>
          </a:p>
          <a:p>
            <a:pPr algn="ctr">
              <a:lnSpc>
                <a:spcPct val="150000"/>
              </a:lnSpc>
            </a:pPr>
            <a:r>
              <a:rPr lang="it-IT" sz="3200" b="1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RICONOSCERE i propri errori o limiti </a:t>
            </a:r>
          </a:p>
          <a:p>
            <a:pPr algn="ctr">
              <a:lnSpc>
                <a:spcPct val="150000"/>
              </a:lnSpc>
            </a:pPr>
            <a:r>
              <a:rPr lang="it-IT" sz="3200" b="1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il primo passo </a:t>
            </a:r>
          </a:p>
          <a:p>
            <a:pPr algn="ctr">
              <a:lnSpc>
                <a:spcPct val="150000"/>
              </a:lnSpc>
            </a:pPr>
            <a:r>
              <a:rPr lang="it-IT" sz="3200" b="1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scoprire dove e come cambiare in meglio</a:t>
            </a:r>
            <a:endParaRPr lang="it-IT" sz="3200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it-IT" sz="800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sz="8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>
              <a:lnSpc>
                <a:spcPct val="150000"/>
              </a:lnSpc>
            </a:pPr>
            <a:r>
              <a:rPr lang="it-IT" sz="3200" b="1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RICONOSCERE = </a:t>
            </a:r>
            <a:r>
              <a:rPr lang="it-IT" sz="32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imparare a crescere!</a:t>
            </a:r>
          </a:p>
          <a:p>
            <a:pPr>
              <a:lnSpc>
                <a:spcPct val="150000"/>
              </a:lnSpc>
            </a:pPr>
            <a:endParaRPr lang="it-IT" sz="2000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17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2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434581" y="474309"/>
            <a:ext cx="7322838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it-IT" sz="6000" b="1" dirty="0">
                <a:latin typeface="Arial" panose="020B0604020202020204" pitchFamily="34" charset="0"/>
                <a:cs typeface="Arial" panose="020B0604020202020204" pitchFamily="34" charset="0"/>
              </a:rPr>
              <a:t>SAPERE</a:t>
            </a:r>
            <a:r>
              <a:rPr lang="it-IT" sz="6000" dirty="0">
                <a:latin typeface="Arial" panose="020B0604020202020204" pitchFamily="34" charset="0"/>
                <a:cs typeface="Arial" panose="020B0604020202020204" pitchFamily="34" charset="0"/>
              </a:rPr>
              <a:t> è </a:t>
            </a:r>
            <a:r>
              <a:rPr lang="it-IT" sz="6000" b="1" dirty="0">
                <a:latin typeface="Arial" panose="020B0604020202020204" pitchFamily="34" charset="0"/>
                <a:cs typeface="Arial" panose="020B0604020202020204" pitchFamily="34" charset="0"/>
              </a:rPr>
              <a:t>POTERE</a:t>
            </a:r>
          </a:p>
        </p:txBody>
      </p:sp>
      <p:sp>
        <p:nvSpPr>
          <p:cNvPr id="3" name="Rettangolo 2"/>
          <p:cNvSpPr/>
          <p:nvPr/>
        </p:nvSpPr>
        <p:spPr>
          <a:xfrm>
            <a:off x="1033658" y="2035928"/>
            <a:ext cx="10124685" cy="4475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NON SAPERE </a:t>
            </a:r>
            <a:r>
              <a:rPr lang="it-IT" sz="4000" dirty="0">
                <a:latin typeface="Arial" panose="020B0604020202020204" pitchFamily="34" charset="0"/>
                <a:cs typeface="Arial" panose="020B0604020202020204" pitchFamily="34" charset="0"/>
              </a:rPr>
              <a:t>(ignoranza) crea pregiudizi, </a:t>
            </a:r>
          </a:p>
          <a:p>
            <a:pPr algn="ctr">
              <a:lnSpc>
                <a:spcPct val="200000"/>
              </a:lnSpc>
            </a:pP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e costringe a vivere tutti gli ignoranti </a:t>
            </a:r>
          </a:p>
          <a:p>
            <a:pPr algn="ctr">
              <a:lnSpc>
                <a:spcPct val="200000"/>
              </a:lnSpc>
            </a:pP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alle dipendenze degli altri </a:t>
            </a:r>
          </a:p>
          <a:p>
            <a:pPr algn="ctr">
              <a:lnSpc>
                <a:spcPct val="200000"/>
              </a:lnSpc>
            </a:pP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o a chi gli fanno credere di sapere.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991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04770" y="615921"/>
            <a:ext cx="10382460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4800" b="1" dirty="0">
                <a:latin typeface="Arial" panose="020B0604020202020204" pitchFamily="34" charset="0"/>
                <a:cs typeface="Arial" panose="020B0604020202020204" pitchFamily="34" charset="0"/>
              </a:rPr>
              <a:t>Anche nella religione</a:t>
            </a:r>
          </a:p>
          <a:p>
            <a:pPr algn="ctr">
              <a:lnSpc>
                <a:spcPct val="150000"/>
              </a:lnSpc>
            </a:pPr>
            <a:r>
              <a:rPr lang="it-IT" sz="4800" b="1" dirty="0">
                <a:latin typeface="Arial" panose="020B0604020202020204" pitchFamily="34" charset="0"/>
                <a:cs typeface="Arial" panose="020B0604020202020204" pitchFamily="34" charset="0"/>
              </a:rPr>
              <a:t>SAPERE</a:t>
            </a:r>
            <a:r>
              <a:rPr lang="it-IT" sz="4800" dirty="0">
                <a:latin typeface="Arial" panose="020B0604020202020204" pitchFamily="34" charset="0"/>
                <a:cs typeface="Arial" panose="020B0604020202020204" pitchFamily="34" charset="0"/>
              </a:rPr>
              <a:t> è </a:t>
            </a:r>
            <a:r>
              <a:rPr lang="it-IT" sz="4800" b="1" dirty="0">
                <a:latin typeface="Arial" panose="020B0604020202020204" pitchFamily="34" charset="0"/>
                <a:cs typeface="Arial" panose="020B0604020202020204" pitchFamily="34" charset="0"/>
              </a:rPr>
              <a:t>POTERE</a:t>
            </a:r>
          </a:p>
          <a:p>
            <a:pPr algn="ctr">
              <a:lnSpc>
                <a:spcPct val="150000"/>
              </a:lnSpc>
            </a:pPr>
            <a:endParaRPr lang="it-IT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904770" y="3429000"/>
            <a:ext cx="10382460" cy="32794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4800" b="1" dirty="0">
                <a:latin typeface="Arial" panose="020B0604020202020204" pitchFamily="34" charset="0"/>
                <a:cs typeface="Arial" panose="020B0604020202020204" pitchFamily="34" charset="0"/>
              </a:rPr>
              <a:t>e il NON SAPERE </a:t>
            </a:r>
          </a:p>
          <a:p>
            <a:pPr algn="ctr">
              <a:lnSpc>
                <a:spcPct val="150000"/>
              </a:lnSpc>
            </a:pPr>
            <a:r>
              <a:rPr lang="it-IT" sz="4800" b="1" dirty="0">
                <a:latin typeface="Arial" panose="020B0604020202020204" pitchFamily="34" charset="0"/>
                <a:cs typeface="Arial" panose="020B0604020202020204" pitchFamily="34" charset="0"/>
              </a:rPr>
              <a:t>nelle religioni</a:t>
            </a:r>
            <a:endParaRPr lang="it-IT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sz="4800" dirty="0">
                <a:latin typeface="Arial" panose="020B0604020202020204" pitchFamily="34" charset="0"/>
                <a:cs typeface="Arial" panose="020B0604020202020204" pitchFamily="34" charset="0"/>
              </a:rPr>
              <a:t>crea tanti pregiudizi sulle religioni! </a:t>
            </a:r>
          </a:p>
        </p:txBody>
      </p:sp>
    </p:spTree>
    <p:extLst>
      <p:ext uri="{BB962C8B-B14F-4D97-AF65-F5344CB8AC3E}">
        <p14:creationId xmlns:p14="http://schemas.microsoft.com/office/powerpoint/2010/main" val="166604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4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44073" y="659011"/>
            <a:ext cx="8903854" cy="553997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it-IT" sz="2800" dirty="0">
                <a:solidFill>
                  <a:srgbClr val="05050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“Ricordo ancora la domanda che fece il professore di filosofia il primo giorno di liceo: </a:t>
            </a:r>
          </a:p>
          <a:p>
            <a:pPr lvl="2">
              <a:lnSpc>
                <a:spcPct val="150000"/>
              </a:lnSpc>
            </a:pPr>
            <a:r>
              <a:rPr lang="it-IT" sz="2800" b="1" dirty="0">
                <a:solidFill>
                  <a:srgbClr val="05050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che serve studiare? Chi sa rispondere?</a:t>
            </a:r>
            <a:endParaRPr lang="it-IT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it-IT" sz="2800" dirty="0">
                <a:solidFill>
                  <a:srgbClr val="05050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Qualcuno osò rispostine educate: </a:t>
            </a:r>
          </a:p>
          <a:p>
            <a:pPr lvl="2">
              <a:lnSpc>
                <a:spcPct val="150000"/>
              </a:lnSpc>
            </a:pPr>
            <a:r>
              <a:rPr lang="it-IT" sz="2800" dirty="0">
                <a:solidFill>
                  <a:srgbClr val="05050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crescer bene, a diventare brave persone…</a:t>
            </a:r>
            <a:endParaRPr lang="it-IT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it-IT" sz="2800" dirty="0">
                <a:solidFill>
                  <a:srgbClr val="05050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Niente, scuoteva la testa. Finché disse: </a:t>
            </a:r>
          </a:p>
          <a:p>
            <a:pPr lvl="1" algn="ctr">
              <a:lnSpc>
                <a:spcPct val="150000"/>
              </a:lnSpc>
            </a:pPr>
            <a:r>
              <a:rPr lang="it-IT" sz="4000" b="1" dirty="0">
                <a:solidFill>
                  <a:srgbClr val="05050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 evadere dal carcere!</a:t>
            </a:r>
            <a:endParaRPr lang="it-IT" sz="4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it-IT" sz="2800" dirty="0">
                <a:solidFill>
                  <a:srgbClr val="05050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 guardammo stupiti. </a:t>
            </a:r>
            <a:endParaRPr lang="it-IT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63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1336</Words>
  <Application>Microsoft Office PowerPoint</Application>
  <PresentationFormat>Widescreen</PresentationFormat>
  <Paragraphs>142</Paragraphs>
  <Slides>28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inherit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Claudio Gobbetti</dc:creator>
  <cp:lastModifiedBy>Claudio Gobbetti</cp:lastModifiedBy>
  <cp:revision>11</cp:revision>
  <dcterms:created xsi:type="dcterms:W3CDTF">2023-10-01T23:18:32Z</dcterms:created>
  <dcterms:modified xsi:type="dcterms:W3CDTF">2023-10-09T17:52:41Z</dcterms:modified>
</cp:coreProperties>
</file>